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rial Black" panose="020B0A04020102020204" pitchFamily="34" charset="0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Heebo Light" pitchFamily="2" charset="-79"/>
      <p:regular r:id="rId19"/>
    </p:embeddedFont>
    <p:embeddedFont>
      <p:font typeface="Montserrat" panose="00000500000000000000" pitchFamily="2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‹Nº›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92238" y="2429767"/>
            <a:ext cx="9445526" cy="2696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Creación de Micromundos: Un Perfil de Tesis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2238" y="5465266"/>
            <a:ext cx="9445526" cy="2353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Este perfil de tesis explora la creación de micromundos educativos, aplicando la teoría de videojuegos para experiencias de aprendizaje interactivas. Se analizarán los diferentes elementos del desarrollo, como la organización y codificación de datos, el diseño de cuestionarios y la recolección de datos.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92238" y="2789485"/>
            <a:ext cx="11008667" cy="92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Conclusiones y Próximos Pasos</a:t>
            </a:r>
          </a:p>
        </p:txBody>
      </p:sp>
      <p:sp>
        <p:nvSpPr>
          <p:cNvPr id="4" name="Freeform 4" descr="preencoded.png"/>
          <p:cNvSpPr/>
          <p:nvPr/>
        </p:nvSpPr>
        <p:spPr>
          <a:xfrm>
            <a:off x="6200477" y="4463058"/>
            <a:ext cx="1811090" cy="1134070"/>
          </a:xfrm>
          <a:custGeom>
            <a:avLst/>
            <a:gdLst/>
            <a:ahLst/>
            <a:cxnLst/>
            <a:rect l="l" t="t" r="r" b="b"/>
            <a:pathLst>
              <a:path w="1811090" h="1134070">
                <a:moveTo>
                  <a:pt x="0" y="0"/>
                </a:moveTo>
                <a:lnTo>
                  <a:pt x="1811091" y="0"/>
                </a:lnTo>
                <a:lnTo>
                  <a:pt x="1811091" y="1134069"/>
                </a:lnTo>
                <a:lnTo>
                  <a:pt x="0" y="11340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" b="-10"/>
            </a:stretch>
          </a:blipFill>
        </p:spPr>
      </p:sp>
      <p:sp>
        <p:nvSpPr>
          <p:cNvPr id="5" name="Freeform 5" descr="preencoded.png"/>
          <p:cNvSpPr/>
          <p:nvPr/>
        </p:nvSpPr>
        <p:spPr>
          <a:xfrm>
            <a:off x="8238381" y="4463058"/>
            <a:ext cx="1811090" cy="1134070"/>
          </a:xfrm>
          <a:custGeom>
            <a:avLst/>
            <a:gdLst/>
            <a:ahLst/>
            <a:cxnLst/>
            <a:rect l="l" t="t" r="r" b="b"/>
            <a:pathLst>
              <a:path w="1811090" h="1134070">
                <a:moveTo>
                  <a:pt x="0" y="0"/>
                </a:moveTo>
                <a:lnTo>
                  <a:pt x="1811090" y="0"/>
                </a:lnTo>
                <a:lnTo>
                  <a:pt x="1811090" y="1134069"/>
                </a:lnTo>
                <a:lnTo>
                  <a:pt x="0" y="11340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" b="-10"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0276285" y="4463058"/>
            <a:ext cx="1811090" cy="1134070"/>
          </a:xfrm>
          <a:custGeom>
            <a:avLst/>
            <a:gdLst/>
            <a:ahLst/>
            <a:cxnLst/>
            <a:rect l="l" t="t" r="r" b="b"/>
            <a:pathLst>
              <a:path w="1811090" h="1134070">
                <a:moveTo>
                  <a:pt x="0" y="0"/>
                </a:moveTo>
                <a:lnTo>
                  <a:pt x="1811090" y="0"/>
                </a:lnTo>
                <a:lnTo>
                  <a:pt x="1811090" y="1134069"/>
                </a:lnTo>
                <a:lnTo>
                  <a:pt x="0" y="11340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" b="-1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92238" y="6012805"/>
            <a:ext cx="16303526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Este </a:t>
            </a:r>
            <a:r>
              <a:rPr lang="en-US" sz="2187" dirty="0" err="1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perfil</a:t>
            </a:r>
            <a:r>
              <a:rPr lang="en-US" sz="2187" dirty="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 de </a:t>
            </a:r>
            <a:r>
              <a:rPr lang="en-US" sz="2187" dirty="0" err="1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tesis</a:t>
            </a:r>
            <a:r>
              <a:rPr lang="en-US" sz="2187" dirty="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 </a:t>
            </a:r>
            <a:r>
              <a:rPr lang="en-US" sz="2187" dirty="0" err="1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busca</a:t>
            </a:r>
            <a:r>
              <a:rPr lang="en-US" sz="2187" dirty="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 </a:t>
            </a:r>
            <a:r>
              <a:rPr lang="en-US" sz="2187" dirty="0" err="1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contribuir</a:t>
            </a:r>
            <a:r>
              <a:rPr lang="en-US" sz="2187" dirty="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 al campo de la </a:t>
            </a:r>
            <a:r>
              <a:rPr lang="en-US" sz="2187" dirty="0" err="1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educación</a:t>
            </a:r>
            <a:r>
              <a:rPr lang="en-US" sz="2187" dirty="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 y los </a:t>
            </a:r>
            <a:r>
              <a:rPr lang="en-US" sz="2187" dirty="0" err="1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videojuegos</a:t>
            </a:r>
            <a:r>
              <a:rPr lang="en-US" sz="2187" dirty="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, </a:t>
            </a:r>
            <a:r>
              <a:rPr lang="en-US" sz="2187" dirty="0" err="1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ofreciendo</a:t>
            </a:r>
            <a:r>
              <a:rPr lang="en-US" sz="2187" dirty="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 una base para </a:t>
            </a:r>
            <a:r>
              <a:rPr lang="en-US" sz="2187" dirty="0" err="1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el</a:t>
            </a:r>
            <a:r>
              <a:rPr lang="en-US" sz="2187" dirty="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 </a:t>
            </a:r>
            <a:r>
              <a:rPr lang="en-US" sz="2187" dirty="0" err="1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desarrollo</a:t>
            </a:r>
            <a:r>
              <a:rPr lang="en-US" sz="2187" dirty="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 de </a:t>
            </a:r>
            <a:r>
              <a:rPr lang="en-US" sz="2187" dirty="0" err="1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micromundos</a:t>
            </a:r>
            <a:r>
              <a:rPr lang="en-US" sz="2187" dirty="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 </a:t>
            </a:r>
            <a:r>
              <a:rPr lang="en-US" sz="2187" dirty="0" err="1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educativos</a:t>
            </a:r>
            <a:r>
              <a:rPr lang="en-US" sz="2187" dirty="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 </a:t>
            </a:r>
            <a:r>
              <a:rPr lang="en-US" sz="2187" dirty="0" err="1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efectivos</a:t>
            </a:r>
            <a:r>
              <a:rPr lang="en-US" sz="2187" dirty="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 y </a:t>
            </a:r>
            <a:r>
              <a:rPr lang="en-US" sz="2187" dirty="0" err="1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atractivos</a:t>
            </a:r>
            <a:r>
              <a:rPr lang="en-US" sz="2187" dirty="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. Los </a:t>
            </a:r>
            <a:r>
              <a:rPr lang="en-US" sz="2187" dirty="0" err="1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resultados</a:t>
            </a:r>
            <a:r>
              <a:rPr lang="en-US" sz="2187" dirty="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 </a:t>
            </a:r>
            <a:r>
              <a:rPr lang="en-US" sz="2187" dirty="0" err="1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obtenidos</a:t>
            </a:r>
            <a:r>
              <a:rPr lang="en-US" sz="2187" dirty="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 </a:t>
            </a:r>
            <a:r>
              <a:rPr lang="en-US" sz="2187" dirty="0" err="1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serán</a:t>
            </a:r>
            <a:r>
              <a:rPr lang="en-US" sz="2187" dirty="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 </a:t>
            </a:r>
            <a:r>
              <a:rPr lang="en-US" sz="2187" dirty="0" err="1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analizados</a:t>
            </a:r>
            <a:r>
              <a:rPr lang="en-US" sz="2187" dirty="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 para </a:t>
            </a:r>
            <a:r>
              <a:rPr lang="en-US" sz="2187" dirty="0" err="1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identificar</a:t>
            </a:r>
            <a:r>
              <a:rPr lang="en-US" sz="2187" dirty="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 las </a:t>
            </a:r>
            <a:r>
              <a:rPr lang="en-US" sz="2187" dirty="0" err="1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mejores</a:t>
            </a:r>
            <a:r>
              <a:rPr lang="en-US" sz="2187" dirty="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 </a:t>
            </a:r>
            <a:r>
              <a:rPr lang="en-US" sz="2187" dirty="0" err="1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prácticas</a:t>
            </a:r>
            <a:r>
              <a:rPr lang="en-US" sz="2187" dirty="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 para </a:t>
            </a:r>
            <a:r>
              <a:rPr lang="en-US" sz="2187" dirty="0" err="1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el</a:t>
            </a:r>
            <a:r>
              <a:rPr lang="en-US" sz="2187" dirty="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 </a:t>
            </a:r>
            <a:r>
              <a:rPr lang="en-US" sz="2187" dirty="0" err="1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diseño</a:t>
            </a:r>
            <a:r>
              <a:rPr lang="en-US" sz="2187" dirty="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 y </a:t>
            </a:r>
            <a:r>
              <a:rPr lang="en-US" sz="2187" dirty="0" err="1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desarrollo</a:t>
            </a:r>
            <a:r>
              <a:rPr lang="en-US" sz="2187" dirty="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 de </a:t>
            </a:r>
            <a:r>
              <a:rPr lang="en-US" sz="2187" dirty="0" err="1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micromundos</a:t>
            </a:r>
            <a:r>
              <a:rPr lang="en-US" sz="2187" dirty="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, </a:t>
            </a:r>
            <a:r>
              <a:rPr lang="en-US" sz="2187" dirty="0" err="1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así</a:t>
            </a:r>
            <a:r>
              <a:rPr lang="en-US" sz="2187" dirty="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 </a:t>
            </a:r>
            <a:r>
              <a:rPr lang="en-US" sz="2187" dirty="0" err="1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como</a:t>
            </a:r>
            <a:r>
              <a:rPr lang="en-US" sz="2187" dirty="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 para </a:t>
            </a:r>
            <a:r>
              <a:rPr lang="en-US" sz="2187" dirty="0" err="1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futuras</a:t>
            </a:r>
            <a:r>
              <a:rPr lang="en-US" sz="2187" dirty="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 </a:t>
            </a:r>
            <a:r>
              <a:rPr lang="en-US" sz="2187" dirty="0" err="1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investigaciones</a:t>
            </a:r>
            <a:r>
              <a:rPr lang="en-US" sz="2187" dirty="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extLst>
              <a:ext uri="{FF2B5EF4-FFF2-40B4-BE49-F238E27FC236}">
                <a16:creationId xmlns:a16="http://schemas.microsoft.com/office/drawing/2014/main" id="{FB4D7072-C1CB-4EAF-B21F-6FCC3E2EDB56}"/>
              </a:ext>
            </a:extLst>
          </p:cNvPr>
          <p:cNvSpPr/>
          <p:nvPr/>
        </p:nvSpPr>
        <p:spPr>
          <a:xfrm>
            <a:off x="952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s-MX" dirty="0"/>
              <a:t>									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pPr algn="ctr"/>
            <a:r>
              <a:rPr lang="es-MX" dirty="0"/>
              <a:t>	</a:t>
            </a:r>
            <a:r>
              <a:rPr lang="es-MX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USE LA IA DE CHGPT PARA PODER </a:t>
            </a:r>
          </a:p>
          <a:p>
            <a:pPr algn="ctr"/>
            <a:r>
              <a:rPr lang="es-MX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ASER MIS RESUMENES PARA MIS DIAPOSITIVAS </a:t>
            </a:r>
          </a:p>
        </p:txBody>
      </p:sp>
    </p:spTree>
    <p:extLst>
      <p:ext uri="{BB962C8B-B14F-4D97-AF65-F5344CB8AC3E}">
        <p14:creationId xmlns:p14="http://schemas.microsoft.com/office/powerpoint/2010/main" val="3105553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92238" y="3136850"/>
            <a:ext cx="9034165" cy="92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Micromundos Educativos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92238" y="4750594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Concepto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2238" y="5410349"/>
            <a:ext cx="7805886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Un micromundo es un espacio virtual interactivo donde los jugadores exploran conceptos específicos mediante la resolución de problemas o el aprendizaje experimental.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99401" y="4750594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Aplicaciones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99401" y="5410349"/>
            <a:ext cx="780588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Pueden ser utilizados en contextos educativos para crear experiencias de aprendizaje personalizadas y motivantes.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850237" y="1334690"/>
            <a:ext cx="7678341" cy="92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Tratamiento de Datos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7845475" y="2998142"/>
            <a:ext cx="647402" cy="647402"/>
            <a:chOff x="0" y="0"/>
            <a:chExt cx="863203" cy="863203"/>
          </a:xfrm>
        </p:grpSpPr>
        <p:sp>
          <p:nvSpPr>
            <p:cNvPr id="6" name="Freeform 6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8092380" y="3175844"/>
            <a:ext cx="153591" cy="358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71632" y="2983855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Categorización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771632" y="3530204"/>
            <a:ext cx="3659684" cy="2353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La información se categoriza en "entidades" y "eventos" que representan las acciones y los objetos del mundo virtual.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2710071" y="2998142"/>
            <a:ext cx="647402" cy="647402"/>
            <a:chOff x="0" y="0"/>
            <a:chExt cx="863203" cy="863203"/>
          </a:xfrm>
        </p:grpSpPr>
        <p:sp>
          <p:nvSpPr>
            <p:cNvPr id="12" name="Freeform 12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2912924" y="3175844"/>
            <a:ext cx="241547" cy="358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636229" y="2983855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Etiquetado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636229" y="3530204"/>
            <a:ext cx="3659684" cy="3261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Los objetos se etiquetan semánticamente como "enemigo", "recurso" o "aliado", y se definen propiedades adicionales como puntos de vida o velocidad.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7845475" y="7389019"/>
            <a:ext cx="647402" cy="647403"/>
            <a:chOff x="0" y="0"/>
            <a:chExt cx="863203" cy="863203"/>
          </a:xfrm>
        </p:grpSpPr>
        <p:sp>
          <p:nvSpPr>
            <p:cNvPr id="18" name="Freeform 18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8049220" y="7566720"/>
            <a:ext cx="239911" cy="358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771632" y="7374731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Codificación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771632" y="7921079"/>
            <a:ext cx="8524131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La información se transforma en formatos utilizables para algoritmos de videojuegos.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0" y="0"/>
            <a:ext cx="18288000" cy="3544044"/>
          </a:xfrm>
          <a:custGeom>
            <a:avLst/>
            <a:gdLst/>
            <a:ahLst/>
            <a:cxnLst/>
            <a:rect l="l" t="t" r="r" b="b"/>
            <a:pathLst>
              <a:path w="18288000" h="3544044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" r="-1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92238" y="4941837"/>
            <a:ext cx="8417570" cy="92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Diseño del Cuestionario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87475" y="6286351"/>
            <a:ext cx="5254973" cy="2569517"/>
            <a:chOff x="0" y="0"/>
            <a:chExt cx="7006630" cy="3426023"/>
          </a:xfrm>
        </p:grpSpPr>
        <p:sp>
          <p:nvSpPr>
            <p:cNvPr id="6" name="Freeform 6"/>
            <p:cNvSpPr/>
            <p:nvPr/>
          </p:nvSpPr>
          <p:spPr>
            <a:xfrm>
              <a:off x="6350" y="6350"/>
              <a:ext cx="6993890" cy="3413252"/>
            </a:xfrm>
            <a:custGeom>
              <a:avLst/>
              <a:gdLst/>
              <a:ahLst/>
              <a:cxnLst/>
              <a:rect l="l" t="t" r="r" b="b"/>
              <a:pathLst>
                <a:path w="6993890" h="3413252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6834886" y="0"/>
                  </a:lnTo>
                  <a:cubicBezTo>
                    <a:pt x="6922643" y="0"/>
                    <a:pt x="6993890" y="71120"/>
                    <a:pt x="6993890" y="158750"/>
                  </a:cubicBezTo>
                  <a:lnTo>
                    <a:pt x="6993890" y="3254502"/>
                  </a:lnTo>
                  <a:cubicBezTo>
                    <a:pt x="6993890" y="3342259"/>
                    <a:pt x="6922643" y="3413252"/>
                    <a:pt x="6834759" y="3413252"/>
                  </a:cubicBezTo>
                  <a:lnTo>
                    <a:pt x="159131" y="3413252"/>
                  </a:lnTo>
                  <a:cubicBezTo>
                    <a:pt x="71247" y="3413252"/>
                    <a:pt x="0" y="3342132"/>
                    <a:pt x="0" y="3254502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7006717" cy="3425952"/>
            </a:xfrm>
            <a:custGeom>
              <a:avLst/>
              <a:gdLst/>
              <a:ahLst/>
              <a:cxnLst/>
              <a:rect l="l" t="t" r="r" b="b"/>
              <a:pathLst>
                <a:path w="7006717" h="3425952">
                  <a:moveTo>
                    <a:pt x="0" y="165100"/>
                  </a:moveTo>
                  <a:cubicBezTo>
                    <a:pt x="0" y="73914"/>
                    <a:pt x="74041" y="0"/>
                    <a:pt x="165481" y="0"/>
                  </a:cubicBezTo>
                  <a:lnTo>
                    <a:pt x="6841236" y="0"/>
                  </a:lnTo>
                  <a:lnTo>
                    <a:pt x="6841236" y="6350"/>
                  </a:lnTo>
                  <a:lnTo>
                    <a:pt x="6841236" y="0"/>
                  </a:lnTo>
                  <a:cubicBezTo>
                    <a:pt x="6932549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3260852"/>
                  </a:lnTo>
                  <a:lnTo>
                    <a:pt x="7000367" y="3260852"/>
                  </a:lnTo>
                  <a:lnTo>
                    <a:pt x="7006717" y="3260852"/>
                  </a:lnTo>
                  <a:cubicBezTo>
                    <a:pt x="7006717" y="3352038"/>
                    <a:pt x="6932676" y="3425952"/>
                    <a:pt x="6841236" y="3425952"/>
                  </a:cubicBezTo>
                  <a:lnTo>
                    <a:pt x="6841236" y="3419602"/>
                  </a:lnTo>
                  <a:lnTo>
                    <a:pt x="6841236" y="3425952"/>
                  </a:lnTo>
                  <a:lnTo>
                    <a:pt x="165481" y="3425952"/>
                  </a:lnTo>
                  <a:lnTo>
                    <a:pt x="165481" y="3419602"/>
                  </a:lnTo>
                  <a:lnTo>
                    <a:pt x="165481" y="3425952"/>
                  </a:lnTo>
                  <a:cubicBezTo>
                    <a:pt x="74168" y="3425952"/>
                    <a:pt x="0" y="3352038"/>
                    <a:pt x="0" y="32608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60852"/>
                  </a:lnTo>
                  <a:lnTo>
                    <a:pt x="6350" y="3260852"/>
                  </a:lnTo>
                  <a:lnTo>
                    <a:pt x="12700" y="3260852"/>
                  </a:lnTo>
                  <a:cubicBezTo>
                    <a:pt x="12700" y="3345053"/>
                    <a:pt x="81026" y="3413252"/>
                    <a:pt x="165481" y="3413252"/>
                  </a:cubicBezTo>
                  <a:lnTo>
                    <a:pt x="6841236" y="3413252"/>
                  </a:lnTo>
                  <a:cubicBezTo>
                    <a:pt x="6925564" y="3413252"/>
                    <a:pt x="6994017" y="3345053"/>
                    <a:pt x="6994017" y="3260852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236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285280" y="6565106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Objetivo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85280" y="7111454"/>
            <a:ext cx="4659362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Evaluar la experiencia de aprendizaje de los usuarios.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516440" y="6286351"/>
            <a:ext cx="5254973" cy="2569517"/>
            <a:chOff x="0" y="0"/>
            <a:chExt cx="7006630" cy="3426023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6993890" cy="3413252"/>
            </a:xfrm>
            <a:custGeom>
              <a:avLst/>
              <a:gdLst/>
              <a:ahLst/>
              <a:cxnLst/>
              <a:rect l="l" t="t" r="r" b="b"/>
              <a:pathLst>
                <a:path w="6993890" h="3413252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6834886" y="0"/>
                  </a:lnTo>
                  <a:cubicBezTo>
                    <a:pt x="6922643" y="0"/>
                    <a:pt x="6993890" y="71120"/>
                    <a:pt x="6993890" y="158750"/>
                  </a:cubicBezTo>
                  <a:lnTo>
                    <a:pt x="6993890" y="3254502"/>
                  </a:lnTo>
                  <a:cubicBezTo>
                    <a:pt x="6993890" y="3342259"/>
                    <a:pt x="6922643" y="3413252"/>
                    <a:pt x="6834759" y="3413252"/>
                  </a:cubicBezTo>
                  <a:lnTo>
                    <a:pt x="159131" y="3413252"/>
                  </a:lnTo>
                  <a:cubicBezTo>
                    <a:pt x="71247" y="3413252"/>
                    <a:pt x="0" y="3342132"/>
                    <a:pt x="0" y="3254502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7006717" cy="3425952"/>
            </a:xfrm>
            <a:custGeom>
              <a:avLst/>
              <a:gdLst/>
              <a:ahLst/>
              <a:cxnLst/>
              <a:rect l="l" t="t" r="r" b="b"/>
              <a:pathLst>
                <a:path w="7006717" h="3425952">
                  <a:moveTo>
                    <a:pt x="0" y="165100"/>
                  </a:moveTo>
                  <a:cubicBezTo>
                    <a:pt x="0" y="73914"/>
                    <a:pt x="74041" y="0"/>
                    <a:pt x="165481" y="0"/>
                  </a:cubicBezTo>
                  <a:lnTo>
                    <a:pt x="6841236" y="0"/>
                  </a:lnTo>
                  <a:lnTo>
                    <a:pt x="6841236" y="6350"/>
                  </a:lnTo>
                  <a:lnTo>
                    <a:pt x="6841236" y="0"/>
                  </a:lnTo>
                  <a:cubicBezTo>
                    <a:pt x="6932549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3260852"/>
                  </a:lnTo>
                  <a:lnTo>
                    <a:pt x="7000367" y="3260852"/>
                  </a:lnTo>
                  <a:lnTo>
                    <a:pt x="7006717" y="3260852"/>
                  </a:lnTo>
                  <a:cubicBezTo>
                    <a:pt x="7006717" y="3352038"/>
                    <a:pt x="6932676" y="3425952"/>
                    <a:pt x="6841236" y="3425952"/>
                  </a:cubicBezTo>
                  <a:lnTo>
                    <a:pt x="6841236" y="3419602"/>
                  </a:lnTo>
                  <a:lnTo>
                    <a:pt x="6841236" y="3425952"/>
                  </a:lnTo>
                  <a:lnTo>
                    <a:pt x="165481" y="3425952"/>
                  </a:lnTo>
                  <a:lnTo>
                    <a:pt x="165481" y="3419602"/>
                  </a:lnTo>
                  <a:lnTo>
                    <a:pt x="165481" y="3425952"/>
                  </a:lnTo>
                  <a:cubicBezTo>
                    <a:pt x="74168" y="3425952"/>
                    <a:pt x="0" y="3352038"/>
                    <a:pt x="0" y="32608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60852"/>
                  </a:lnTo>
                  <a:lnTo>
                    <a:pt x="6350" y="3260852"/>
                  </a:lnTo>
                  <a:lnTo>
                    <a:pt x="12700" y="3260852"/>
                  </a:lnTo>
                  <a:cubicBezTo>
                    <a:pt x="12700" y="3345053"/>
                    <a:pt x="81026" y="3413252"/>
                    <a:pt x="165481" y="3413252"/>
                  </a:cubicBezTo>
                  <a:lnTo>
                    <a:pt x="6841236" y="3413252"/>
                  </a:lnTo>
                  <a:cubicBezTo>
                    <a:pt x="6925564" y="3413252"/>
                    <a:pt x="6994017" y="3345053"/>
                    <a:pt x="6994017" y="3260852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236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6814245" y="6565106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Temas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14245" y="7111454"/>
            <a:ext cx="4659362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Claridad de los objetivos, facilidad de navegación y nivel de inmersión percibido.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045404" y="6286351"/>
            <a:ext cx="5254973" cy="2569517"/>
            <a:chOff x="0" y="0"/>
            <a:chExt cx="7006630" cy="3426023"/>
          </a:xfrm>
        </p:grpSpPr>
        <p:sp>
          <p:nvSpPr>
            <p:cNvPr id="16" name="Freeform 16"/>
            <p:cNvSpPr/>
            <p:nvPr/>
          </p:nvSpPr>
          <p:spPr>
            <a:xfrm>
              <a:off x="6350" y="6350"/>
              <a:ext cx="6993890" cy="3413252"/>
            </a:xfrm>
            <a:custGeom>
              <a:avLst/>
              <a:gdLst/>
              <a:ahLst/>
              <a:cxnLst/>
              <a:rect l="l" t="t" r="r" b="b"/>
              <a:pathLst>
                <a:path w="6993890" h="3413252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6834886" y="0"/>
                  </a:lnTo>
                  <a:cubicBezTo>
                    <a:pt x="6922643" y="0"/>
                    <a:pt x="6993890" y="71120"/>
                    <a:pt x="6993890" y="158750"/>
                  </a:cubicBezTo>
                  <a:lnTo>
                    <a:pt x="6993890" y="3254502"/>
                  </a:lnTo>
                  <a:cubicBezTo>
                    <a:pt x="6993890" y="3342259"/>
                    <a:pt x="6922643" y="3413252"/>
                    <a:pt x="6834759" y="3413252"/>
                  </a:cubicBezTo>
                  <a:lnTo>
                    <a:pt x="159131" y="3413252"/>
                  </a:lnTo>
                  <a:cubicBezTo>
                    <a:pt x="71247" y="3413252"/>
                    <a:pt x="0" y="3342132"/>
                    <a:pt x="0" y="3254502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7006717" cy="3425952"/>
            </a:xfrm>
            <a:custGeom>
              <a:avLst/>
              <a:gdLst/>
              <a:ahLst/>
              <a:cxnLst/>
              <a:rect l="l" t="t" r="r" b="b"/>
              <a:pathLst>
                <a:path w="7006717" h="3425952">
                  <a:moveTo>
                    <a:pt x="0" y="165100"/>
                  </a:moveTo>
                  <a:cubicBezTo>
                    <a:pt x="0" y="73914"/>
                    <a:pt x="74041" y="0"/>
                    <a:pt x="165481" y="0"/>
                  </a:cubicBezTo>
                  <a:lnTo>
                    <a:pt x="6841236" y="0"/>
                  </a:lnTo>
                  <a:lnTo>
                    <a:pt x="6841236" y="6350"/>
                  </a:lnTo>
                  <a:lnTo>
                    <a:pt x="6841236" y="0"/>
                  </a:lnTo>
                  <a:cubicBezTo>
                    <a:pt x="6932549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3260852"/>
                  </a:lnTo>
                  <a:lnTo>
                    <a:pt x="7000367" y="3260852"/>
                  </a:lnTo>
                  <a:lnTo>
                    <a:pt x="7006717" y="3260852"/>
                  </a:lnTo>
                  <a:cubicBezTo>
                    <a:pt x="7006717" y="3352038"/>
                    <a:pt x="6932676" y="3425952"/>
                    <a:pt x="6841236" y="3425952"/>
                  </a:cubicBezTo>
                  <a:lnTo>
                    <a:pt x="6841236" y="3419602"/>
                  </a:lnTo>
                  <a:lnTo>
                    <a:pt x="6841236" y="3425952"/>
                  </a:lnTo>
                  <a:lnTo>
                    <a:pt x="165481" y="3425952"/>
                  </a:lnTo>
                  <a:lnTo>
                    <a:pt x="165481" y="3419602"/>
                  </a:lnTo>
                  <a:lnTo>
                    <a:pt x="165481" y="3425952"/>
                  </a:lnTo>
                  <a:cubicBezTo>
                    <a:pt x="74168" y="3425952"/>
                    <a:pt x="0" y="3352038"/>
                    <a:pt x="0" y="32608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60852"/>
                  </a:lnTo>
                  <a:lnTo>
                    <a:pt x="6350" y="3260852"/>
                  </a:lnTo>
                  <a:lnTo>
                    <a:pt x="12700" y="3260852"/>
                  </a:lnTo>
                  <a:cubicBezTo>
                    <a:pt x="12700" y="3345053"/>
                    <a:pt x="81026" y="3413252"/>
                    <a:pt x="165481" y="3413252"/>
                  </a:cubicBezTo>
                  <a:lnTo>
                    <a:pt x="6841236" y="3413252"/>
                  </a:lnTo>
                  <a:cubicBezTo>
                    <a:pt x="6925564" y="3413252"/>
                    <a:pt x="6994017" y="3345053"/>
                    <a:pt x="6994017" y="3260852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236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12343210" y="6565106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Prueba Piloto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343210" y="7111454"/>
            <a:ext cx="4659362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Asegurar que las preguntas se comprendan y cumplan con los objetivos del estudio.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0" y="0"/>
            <a:ext cx="18288000" cy="3544044"/>
          </a:xfrm>
          <a:custGeom>
            <a:avLst/>
            <a:gdLst/>
            <a:ahLst/>
            <a:cxnLst/>
            <a:rect l="l" t="t" r="r" b="b"/>
            <a:pathLst>
              <a:path w="18288000" h="3544044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" r="-1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92238" y="4738687"/>
            <a:ext cx="7644259" cy="92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Recolección de Datos</a:t>
            </a:r>
          </a:p>
        </p:txBody>
      </p:sp>
      <p:sp>
        <p:nvSpPr>
          <p:cNvPr id="5" name="Freeform 5" descr="preencoded.png"/>
          <p:cNvSpPr/>
          <p:nvPr/>
        </p:nvSpPr>
        <p:spPr>
          <a:xfrm>
            <a:off x="992238" y="6087964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92238" y="7061150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Encuestas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7607499"/>
            <a:ext cx="5150941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Se pueden realizar en línea para obtener datos cuantitativos sobre la experiencia del usuario.</a:t>
            </a:r>
          </a:p>
        </p:txBody>
      </p:sp>
      <p:sp>
        <p:nvSpPr>
          <p:cNvPr id="8" name="Freeform 8" descr="preencoded.png"/>
          <p:cNvSpPr/>
          <p:nvPr/>
        </p:nvSpPr>
        <p:spPr>
          <a:xfrm>
            <a:off x="6568380" y="6087964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568380" y="7061150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Entrevistas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68380" y="7607499"/>
            <a:ext cx="5151090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Ofrecen información cualitativa detallada sobre las percepciones y opiniones de los usuarios.</a:t>
            </a:r>
          </a:p>
        </p:txBody>
      </p:sp>
      <p:sp>
        <p:nvSpPr>
          <p:cNvPr id="11" name="Freeform 11" descr="preencoded.png"/>
          <p:cNvSpPr/>
          <p:nvPr/>
        </p:nvSpPr>
        <p:spPr>
          <a:xfrm>
            <a:off x="12144672" y="6087964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1" y="0"/>
                </a:lnTo>
                <a:lnTo>
                  <a:pt x="708721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2144672" y="7061150"/>
            <a:ext cx="3978622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Pruebas de Usabilidad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144672" y="7607499"/>
            <a:ext cx="5150941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Permiten observar el comportamiento del usuario mientras interactúa con el micromundo.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850237" y="1262062"/>
            <a:ext cx="7088237" cy="92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Limpieza de Datos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8256389" y="2611339"/>
            <a:ext cx="38100" cy="6375350"/>
            <a:chOff x="0" y="0"/>
            <a:chExt cx="50800" cy="85004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800" cy="8500491"/>
            </a:xfrm>
            <a:custGeom>
              <a:avLst/>
              <a:gdLst/>
              <a:ahLst/>
              <a:cxnLst/>
              <a:rect l="l" t="t" r="r" b="b"/>
              <a:pathLst>
                <a:path w="50800" h="8500491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8475091"/>
                  </a:lnTo>
                  <a:cubicBezTo>
                    <a:pt x="50800" y="8489061"/>
                    <a:pt x="39370" y="8500491"/>
                    <a:pt x="25400" y="8500491"/>
                  </a:cubicBezTo>
                  <a:cubicBezTo>
                    <a:pt x="11430" y="8500491"/>
                    <a:pt x="0" y="8489061"/>
                    <a:pt x="0" y="8475091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556277" y="3230166"/>
            <a:ext cx="992237" cy="38100"/>
            <a:chOff x="0" y="0"/>
            <a:chExt cx="1322983" cy="50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22959" cy="50800"/>
            </a:xfrm>
            <a:custGeom>
              <a:avLst/>
              <a:gdLst/>
              <a:ahLst/>
              <a:cxnLst/>
              <a:rect l="l" t="t" r="r" b="b"/>
              <a:pathLst>
                <a:path w="1322959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7951737" y="2925515"/>
            <a:ext cx="647402" cy="647402"/>
            <a:chOff x="0" y="0"/>
            <a:chExt cx="863203" cy="863203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8198644" y="3103215"/>
            <a:ext cx="153591" cy="358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834860" y="2875806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Identificación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34860" y="3422154"/>
            <a:ext cx="7460902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Identificar y eliminar datos irrelevantes o incorrectos.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8556277" y="5147370"/>
            <a:ext cx="992237" cy="38100"/>
            <a:chOff x="0" y="0"/>
            <a:chExt cx="1322983" cy="50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22959" cy="50800"/>
            </a:xfrm>
            <a:custGeom>
              <a:avLst/>
              <a:gdLst/>
              <a:ahLst/>
              <a:cxnLst/>
              <a:rect l="l" t="t" r="r" b="b"/>
              <a:pathLst>
                <a:path w="1322959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7951737" y="4842719"/>
            <a:ext cx="647402" cy="647403"/>
            <a:chOff x="0" y="0"/>
            <a:chExt cx="863203" cy="863203"/>
          </a:xfrm>
        </p:grpSpPr>
        <p:sp>
          <p:nvSpPr>
            <p:cNvPr id="18" name="Freeform 18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8154591" y="5020419"/>
            <a:ext cx="241547" cy="358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834860" y="4793010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Documentación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834860" y="5339357"/>
            <a:ext cx="7460902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Registrar los datos eliminados y las razones de su exclusión para garantizar la transparencia.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8556277" y="7518201"/>
            <a:ext cx="992237" cy="38100"/>
            <a:chOff x="0" y="0"/>
            <a:chExt cx="1322983" cy="50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22959" cy="50800"/>
            </a:xfrm>
            <a:custGeom>
              <a:avLst/>
              <a:gdLst/>
              <a:ahLst/>
              <a:cxnLst/>
              <a:rect l="l" t="t" r="r" b="b"/>
              <a:pathLst>
                <a:path w="1322959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7951737" y="7213550"/>
            <a:ext cx="647402" cy="647402"/>
            <a:chOff x="0" y="0"/>
            <a:chExt cx="863203" cy="863203"/>
          </a:xfrm>
        </p:grpSpPr>
        <p:sp>
          <p:nvSpPr>
            <p:cNvPr id="26" name="Freeform 26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8155484" y="7391251"/>
            <a:ext cx="239911" cy="358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834860" y="7163841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Verificación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834860" y="7710190"/>
            <a:ext cx="7460902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Asegurar que los datos finales reflejen con precisión las interacciones y percepciones de los usuarios.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0" y="0"/>
            <a:ext cx="18288000" cy="2756892"/>
          </a:xfrm>
          <a:custGeom>
            <a:avLst/>
            <a:gdLst/>
            <a:ahLst/>
            <a:cxnLst/>
            <a:rect l="l" t="t" r="r" b="b"/>
            <a:pathLst>
              <a:path w="18288000" h="2756892">
                <a:moveTo>
                  <a:pt x="0" y="0"/>
                </a:moveTo>
                <a:lnTo>
                  <a:pt x="18288000" y="0"/>
                </a:lnTo>
                <a:lnTo>
                  <a:pt x="18288000" y="2756892"/>
                </a:lnTo>
                <a:lnTo>
                  <a:pt x="0" y="2756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5" r="-7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71822" y="3346400"/>
            <a:ext cx="5513785" cy="708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74"/>
              </a:lnSpc>
            </a:pPr>
            <a:r>
              <a:rPr lang="en-US" sz="4312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Teorías Relevantes</a:t>
            </a:r>
          </a:p>
        </p:txBody>
      </p:sp>
      <p:sp>
        <p:nvSpPr>
          <p:cNvPr id="5" name="Freeform 5" descr="preencoded.png"/>
          <p:cNvSpPr/>
          <p:nvPr/>
        </p:nvSpPr>
        <p:spPr>
          <a:xfrm>
            <a:off x="771822" y="4385370"/>
            <a:ext cx="1102668" cy="1764358"/>
          </a:xfrm>
          <a:custGeom>
            <a:avLst/>
            <a:gdLst/>
            <a:ahLst/>
            <a:cxnLst/>
            <a:rect l="l" t="t" r="r" b="b"/>
            <a:pathLst>
              <a:path w="1102668" h="1764358">
                <a:moveTo>
                  <a:pt x="0" y="0"/>
                </a:moveTo>
                <a:lnTo>
                  <a:pt x="1102668" y="0"/>
                </a:lnTo>
                <a:lnTo>
                  <a:pt x="1102668" y="1764358"/>
                </a:lnTo>
                <a:lnTo>
                  <a:pt x="0" y="17643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4" r="-16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05186" y="4596259"/>
            <a:ext cx="3489275" cy="354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Teoría de los Videojuegos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05186" y="5015954"/>
            <a:ext cx="15310991" cy="419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Explora los principios del diseño de videojuegos, como la gamificación y el flujo.</a:t>
            </a:r>
          </a:p>
        </p:txBody>
      </p:sp>
      <p:sp>
        <p:nvSpPr>
          <p:cNvPr id="8" name="Freeform 8" descr="preencoded.png"/>
          <p:cNvSpPr/>
          <p:nvPr/>
        </p:nvSpPr>
        <p:spPr>
          <a:xfrm>
            <a:off x="771822" y="6149727"/>
            <a:ext cx="1102668" cy="1764357"/>
          </a:xfrm>
          <a:custGeom>
            <a:avLst/>
            <a:gdLst/>
            <a:ahLst/>
            <a:cxnLst/>
            <a:rect l="l" t="t" r="r" b="b"/>
            <a:pathLst>
              <a:path w="1102668" h="1764357">
                <a:moveTo>
                  <a:pt x="0" y="0"/>
                </a:moveTo>
                <a:lnTo>
                  <a:pt x="1102668" y="0"/>
                </a:lnTo>
                <a:lnTo>
                  <a:pt x="1102668" y="1764358"/>
                </a:lnTo>
                <a:lnTo>
                  <a:pt x="0" y="17643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4" r="-164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205186" y="6360616"/>
            <a:ext cx="4233416" cy="354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Aprendizaje Basado en Juegos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05186" y="6780311"/>
            <a:ext cx="15310991" cy="419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Estudia la aplicación de los videojuegos en contextos educativos para promover la adquisición de conocimientos y habilidades.</a:t>
            </a:r>
          </a:p>
        </p:txBody>
      </p:sp>
      <p:sp>
        <p:nvSpPr>
          <p:cNvPr id="11" name="Freeform 11" descr="preencoded.png"/>
          <p:cNvSpPr/>
          <p:nvPr/>
        </p:nvSpPr>
        <p:spPr>
          <a:xfrm>
            <a:off x="771822" y="7914085"/>
            <a:ext cx="1102668" cy="1764357"/>
          </a:xfrm>
          <a:custGeom>
            <a:avLst/>
            <a:gdLst/>
            <a:ahLst/>
            <a:cxnLst/>
            <a:rect l="l" t="t" r="r" b="b"/>
            <a:pathLst>
              <a:path w="1102668" h="1764357">
                <a:moveTo>
                  <a:pt x="0" y="0"/>
                </a:moveTo>
                <a:lnTo>
                  <a:pt x="1102668" y="0"/>
                </a:lnTo>
                <a:lnTo>
                  <a:pt x="1102668" y="1764357"/>
                </a:lnTo>
                <a:lnTo>
                  <a:pt x="0" y="17643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64" r="-164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205186" y="8124974"/>
            <a:ext cx="2821633" cy="354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Diseño Instruccional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05186" y="8544669"/>
            <a:ext cx="15310991" cy="419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Aplica principios de diseño para crear experiencias de aprendizaje efectivas y significativas.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08297" y="859185"/>
            <a:ext cx="6672411" cy="830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74"/>
              </a:lnSpc>
            </a:pPr>
            <a:r>
              <a:rPr lang="en-US" sz="5062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Marco Metodológico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03535" y="2203549"/>
            <a:ext cx="2068414" cy="1504801"/>
            <a:chOff x="0" y="0"/>
            <a:chExt cx="2757885" cy="2006402"/>
          </a:xfrm>
        </p:grpSpPr>
        <p:sp>
          <p:nvSpPr>
            <p:cNvPr id="5" name="Freeform 5"/>
            <p:cNvSpPr/>
            <p:nvPr/>
          </p:nvSpPr>
          <p:spPr>
            <a:xfrm>
              <a:off x="6350" y="6350"/>
              <a:ext cx="2745105" cy="1993646"/>
            </a:xfrm>
            <a:custGeom>
              <a:avLst/>
              <a:gdLst/>
              <a:ahLst/>
              <a:cxnLst/>
              <a:rect l="l" t="t" r="r" b="b"/>
              <a:pathLst>
                <a:path w="2745105" h="1993646">
                  <a:moveTo>
                    <a:pt x="0" y="145288"/>
                  </a:moveTo>
                  <a:cubicBezTo>
                    <a:pt x="0" y="65024"/>
                    <a:pt x="65151" y="0"/>
                    <a:pt x="145542" y="0"/>
                  </a:cubicBezTo>
                  <a:lnTo>
                    <a:pt x="2599563" y="0"/>
                  </a:lnTo>
                  <a:cubicBezTo>
                    <a:pt x="2679954" y="0"/>
                    <a:pt x="2745105" y="65024"/>
                    <a:pt x="2745105" y="145288"/>
                  </a:cubicBezTo>
                  <a:lnTo>
                    <a:pt x="2745105" y="1848358"/>
                  </a:lnTo>
                  <a:cubicBezTo>
                    <a:pt x="2745105" y="1928622"/>
                    <a:pt x="2679954" y="1993646"/>
                    <a:pt x="2599563" y="1993646"/>
                  </a:cubicBezTo>
                  <a:lnTo>
                    <a:pt x="145542" y="1993646"/>
                  </a:lnTo>
                  <a:cubicBezTo>
                    <a:pt x="65151" y="1993646"/>
                    <a:pt x="0" y="1928622"/>
                    <a:pt x="0" y="1848358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757805" cy="2006346"/>
            </a:xfrm>
            <a:custGeom>
              <a:avLst/>
              <a:gdLst/>
              <a:ahLst/>
              <a:cxnLst/>
              <a:rect l="l" t="t" r="r" b="b"/>
              <a:pathLst>
                <a:path w="2757805" h="2006346">
                  <a:moveTo>
                    <a:pt x="0" y="151638"/>
                  </a:moveTo>
                  <a:cubicBezTo>
                    <a:pt x="0" y="67945"/>
                    <a:pt x="68072" y="0"/>
                    <a:pt x="151892" y="0"/>
                  </a:cubicBezTo>
                  <a:lnTo>
                    <a:pt x="2605913" y="0"/>
                  </a:lnTo>
                  <a:lnTo>
                    <a:pt x="2605913" y="6350"/>
                  </a:lnTo>
                  <a:lnTo>
                    <a:pt x="2605913" y="0"/>
                  </a:lnTo>
                  <a:cubicBezTo>
                    <a:pt x="2689860" y="0"/>
                    <a:pt x="2757805" y="67945"/>
                    <a:pt x="2757805" y="151638"/>
                  </a:cubicBezTo>
                  <a:lnTo>
                    <a:pt x="2751455" y="151638"/>
                  </a:lnTo>
                  <a:lnTo>
                    <a:pt x="2757805" y="151638"/>
                  </a:lnTo>
                  <a:lnTo>
                    <a:pt x="2757805" y="1854708"/>
                  </a:lnTo>
                  <a:lnTo>
                    <a:pt x="2751455" y="1854708"/>
                  </a:lnTo>
                  <a:lnTo>
                    <a:pt x="2757805" y="1854708"/>
                  </a:lnTo>
                  <a:cubicBezTo>
                    <a:pt x="2757805" y="1938528"/>
                    <a:pt x="2689733" y="2006346"/>
                    <a:pt x="2605913" y="2006346"/>
                  </a:cubicBezTo>
                  <a:lnTo>
                    <a:pt x="2605913" y="1999996"/>
                  </a:lnTo>
                  <a:lnTo>
                    <a:pt x="2605913" y="2006346"/>
                  </a:lnTo>
                  <a:lnTo>
                    <a:pt x="151892" y="2006346"/>
                  </a:lnTo>
                  <a:lnTo>
                    <a:pt x="151892" y="1999996"/>
                  </a:lnTo>
                  <a:lnTo>
                    <a:pt x="151892" y="2006346"/>
                  </a:lnTo>
                  <a:cubicBezTo>
                    <a:pt x="68072" y="2006346"/>
                    <a:pt x="0" y="1938528"/>
                    <a:pt x="0" y="1854708"/>
                  </a:cubicBezTo>
                  <a:lnTo>
                    <a:pt x="0" y="151638"/>
                  </a:lnTo>
                  <a:lnTo>
                    <a:pt x="6350" y="151638"/>
                  </a:lnTo>
                  <a:lnTo>
                    <a:pt x="0" y="151638"/>
                  </a:lnTo>
                  <a:moveTo>
                    <a:pt x="12700" y="151638"/>
                  </a:moveTo>
                  <a:lnTo>
                    <a:pt x="12700" y="1854708"/>
                  </a:lnTo>
                  <a:lnTo>
                    <a:pt x="6350" y="1854708"/>
                  </a:lnTo>
                  <a:lnTo>
                    <a:pt x="12700" y="1854708"/>
                  </a:lnTo>
                  <a:cubicBezTo>
                    <a:pt x="12700" y="1931416"/>
                    <a:pt x="75057" y="1993646"/>
                    <a:pt x="151892" y="1993646"/>
                  </a:cubicBezTo>
                  <a:lnTo>
                    <a:pt x="2605913" y="1993646"/>
                  </a:lnTo>
                  <a:cubicBezTo>
                    <a:pt x="2682875" y="1993646"/>
                    <a:pt x="2745105" y="1931416"/>
                    <a:pt x="2745105" y="1854708"/>
                  </a:cubicBezTo>
                  <a:lnTo>
                    <a:pt x="2745105" y="151638"/>
                  </a:lnTo>
                  <a:cubicBezTo>
                    <a:pt x="2745232" y="74930"/>
                    <a:pt x="2682875" y="12700"/>
                    <a:pt x="2605913" y="12700"/>
                  </a:cubicBezTo>
                  <a:lnTo>
                    <a:pt x="151892" y="12700"/>
                  </a:lnTo>
                  <a:lnTo>
                    <a:pt x="151892" y="6350"/>
                  </a:lnTo>
                  <a:lnTo>
                    <a:pt x="151892" y="12700"/>
                  </a:lnTo>
                  <a:cubicBezTo>
                    <a:pt x="75057" y="12700"/>
                    <a:pt x="12700" y="74930"/>
                    <a:pt x="12700" y="151638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177230" y="2601069"/>
            <a:ext cx="117127" cy="614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2"/>
              </a:lnSpc>
            </a:pPr>
            <a:r>
              <a:rPr lang="en-US" sz="2499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26594" y="2458194"/>
            <a:ext cx="3244155" cy="415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499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Enfoque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226594" y="2943225"/>
            <a:ext cx="7178427" cy="500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Se puede optar por un enfoque cuantitativo, cualitativo o mixto.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3096816" y="3691681"/>
            <a:ext cx="14153257" cy="14288"/>
            <a:chOff x="0" y="0"/>
            <a:chExt cx="18871010" cy="190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871057" cy="19050"/>
            </a:xfrm>
            <a:custGeom>
              <a:avLst/>
              <a:gdLst/>
              <a:ahLst/>
              <a:cxnLst/>
              <a:rect l="l" t="t" r="r" b="b"/>
              <a:pathLst>
                <a:path w="18871057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8861532" y="0"/>
                  </a:lnTo>
                  <a:cubicBezTo>
                    <a:pt x="18866740" y="0"/>
                    <a:pt x="18871057" y="4318"/>
                    <a:pt x="18871057" y="9525"/>
                  </a:cubicBezTo>
                  <a:cubicBezTo>
                    <a:pt x="18871057" y="14732"/>
                    <a:pt x="18866740" y="19050"/>
                    <a:pt x="18861532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903535" y="3828455"/>
            <a:ext cx="4127301" cy="1504801"/>
            <a:chOff x="0" y="0"/>
            <a:chExt cx="5503068" cy="2006402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5490337" cy="1993646"/>
            </a:xfrm>
            <a:custGeom>
              <a:avLst/>
              <a:gdLst/>
              <a:ahLst/>
              <a:cxnLst/>
              <a:rect l="l" t="t" r="r" b="b"/>
              <a:pathLst>
                <a:path w="5490337" h="1993646">
                  <a:moveTo>
                    <a:pt x="0" y="145288"/>
                  </a:moveTo>
                  <a:cubicBezTo>
                    <a:pt x="0" y="65024"/>
                    <a:pt x="65278" y="0"/>
                    <a:pt x="145923" y="0"/>
                  </a:cubicBezTo>
                  <a:lnTo>
                    <a:pt x="5344414" y="0"/>
                  </a:lnTo>
                  <a:cubicBezTo>
                    <a:pt x="5425059" y="0"/>
                    <a:pt x="5490337" y="65024"/>
                    <a:pt x="5490337" y="145288"/>
                  </a:cubicBezTo>
                  <a:lnTo>
                    <a:pt x="5490337" y="1848358"/>
                  </a:lnTo>
                  <a:cubicBezTo>
                    <a:pt x="5490337" y="1928622"/>
                    <a:pt x="5425059" y="1993646"/>
                    <a:pt x="5344414" y="1993646"/>
                  </a:cubicBezTo>
                  <a:lnTo>
                    <a:pt x="145923" y="1993646"/>
                  </a:lnTo>
                  <a:cubicBezTo>
                    <a:pt x="65278" y="1993646"/>
                    <a:pt x="0" y="1928622"/>
                    <a:pt x="0" y="1848358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5503037" cy="2006346"/>
            </a:xfrm>
            <a:custGeom>
              <a:avLst/>
              <a:gdLst/>
              <a:ahLst/>
              <a:cxnLst/>
              <a:rect l="l" t="t" r="r" b="b"/>
              <a:pathLst>
                <a:path w="5503037" h="2006346">
                  <a:moveTo>
                    <a:pt x="0" y="151638"/>
                  </a:moveTo>
                  <a:cubicBezTo>
                    <a:pt x="0" y="67945"/>
                    <a:pt x="68199" y="0"/>
                    <a:pt x="152273" y="0"/>
                  </a:cubicBezTo>
                  <a:lnTo>
                    <a:pt x="5350764" y="0"/>
                  </a:lnTo>
                  <a:lnTo>
                    <a:pt x="5350764" y="6350"/>
                  </a:lnTo>
                  <a:lnTo>
                    <a:pt x="5350764" y="0"/>
                  </a:lnTo>
                  <a:cubicBezTo>
                    <a:pt x="5434838" y="0"/>
                    <a:pt x="5503037" y="67945"/>
                    <a:pt x="5503037" y="151638"/>
                  </a:cubicBezTo>
                  <a:lnTo>
                    <a:pt x="5496687" y="151638"/>
                  </a:lnTo>
                  <a:lnTo>
                    <a:pt x="5503037" y="151638"/>
                  </a:lnTo>
                  <a:lnTo>
                    <a:pt x="5503037" y="1854708"/>
                  </a:lnTo>
                  <a:lnTo>
                    <a:pt x="5496687" y="1854708"/>
                  </a:lnTo>
                  <a:lnTo>
                    <a:pt x="5503037" y="1854708"/>
                  </a:lnTo>
                  <a:cubicBezTo>
                    <a:pt x="5503037" y="1938528"/>
                    <a:pt x="5434838" y="2006346"/>
                    <a:pt x="5350764" y="2006346"/>
                  </a:cubicBezTo>
                  <a:lnTo>
                    <a:pt x="5350764" y="1999996"/>
                  </a:lnTo>
                  <a:lnTo>
                    <a:pt x="5350764" y="2006346"/>
                  </a:lnTo>
                  <a:lnTo>
                    <a:pt x="152273" y="2006346"/>
                  </a:lnTo>
                  <a:lnTo>
                    <a:pt x="152273" y="1999996"/>
                  </a:lnTo>
                  <a:lnTo>
                    <a:pt x="152273" y="2006346"/>
                  </a:lnTo>
                  <a:cubicBezTo>
                    <a:pt x="68199" y="2006346"/>
                    <a:pt x="0" y="1938528"/>
                    <a:pt x="0" y="1854708"/>
                  </a:cubicBezTo>
                  <a:lnTo>
                    <a:pt x="0" y="151638"/>
                  </a:lnTo>
                  <a:lnTo>
                    <a:pt x="6350" y="151638"/>
                  </a:lnTo>
                  <a:lnTo>
                    <a:pt x="0" y="151638"/>
                  </a:lnTo>
                  <a:moveTo>
                    <a:pt x="12700" y="151638"/>
                  </a:moveTo>
                  <a:lnTo>
                    <a:pt x="12700" y="1854708"/>
                  </a:lnTo>
                  <a:lnTo>
                    <a:pt x="6350" y="1854708"/>
                  </a:lnTo>
                  <a:lnTo>
                    <a:pt x="12700" y="1854708"/>
                  </a:lnTo>
                  <a:cubicBezTo>
                    <a:pt x="12700" y="1931416"/>
                    <a:pt x="75184" y="1993646"/>
                    <a:pt x="152273" y="1993646"/>
                  </a:cubicBezTo>
                  <a:lnTo>
                    <a:pt x="5350764" y="1993646"/>
                  </a:lnTo>
                  <a:cubicBezTo>
                    <a:pt x="5427853" y="1993646"/>
                    <a:pt x="5490337" y="1931416"/>
                    <a:pt x="5490337" y="1854708"/>
                  </a:cubicBezTo>
                  <a:lnTo>
                    <a:pt x="5490337" y="151638"/>
                  </a:lnTo>
                  <a:cubicBezTo>
                    <a:pt x="5490337" y="74930"/>
                    <a:pt x="5427853" y="12700"/>
                    <a:pt x="5350764" y="12700"/>
                  </a:cubicBezTo>
                  <a:lnTo>
                    <a:pt x="152273" y="12700"/>
                  </a:lnTo>
                  <a:lnTo>
                    <a:pt x="152273" y="6350"/>
                  </a:lnTo>
                  <a:lnTo>
                    <a:pt x="152273" y="12700"/>
                  </a:lnTo>
                  <a:cubicBezTo>
                    <a:pt x="75184" y="12700"/>
                    <a:pt x="12700" y="74930"/>
                    <a:pt x="12700" y="151638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177230" y="4225975"/>
            <a:ext cx="184249" cy="614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2"/>
              </a:lnSpc>
            </a:pPr>
            <a:r>
              <a:rPr lang="en-US" sz="2499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285482" y="4083100"/>
            <a:ext cx="3244155" cy="415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499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Diseño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85482" y="4568130"/>
            <a:ext cx="10823972" cy="500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Se puede utilizar un diseño experimental, cuasi-experimental, descriptivo, o un diseño de casos.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5155704" y="5316588"/>
            <a:ext cx="12094369" cy="14288"/>
            <a:chOff x="0" y="0"/>
            <a:chExt cx="16125825" cy="190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6125825" cy="19050"/>
            </a:xfrm>
            <a:custGeom>
              <a:avLst/>
              <a:gdLst/>
              <a:ahLst/>
              <a:cxnLst/>
              <a:rect l="l" t="t" r="r" b="b"/>
              <a:pathLst>
                <a:path w="16125825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6116300" y="0"/>
                  </a:lnTo>
                  <a:cubicBezTo>
                    <a:pt x="16121507" y="0"/>
                    <a:pt x="16125825" y="4318"/>
                    <a:pt x="16125825" y="9525"/>
                  </a:cubicBezTo>
                  <a:cubicBezTo>
                    <a:pt x="16125825" y="14732"/>
                    <a:pt x="16121507" y="19050"/>
                    <a:pt x="16116300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903535" y="5453360"/>
            <a:ext cx="6186190" cy="1920031"/>
            <a:chOff x="0" y="0"/>
            <a:chExt cx="8248253" cy="2560042"/>
          </a:xfrm>
        </p:grpSpPr>
        <p:sp>
          <p:nvSpPr>
            <p:cNvPr id="21" name="Freeform 21"/>
            <p:cNvSpPr/>
            <p:nvPr/>
          </p:nvSpPr>
          <p:spPr>
            <a:xfrm>
              <a:off x="6350" y="6350"/>
              <a:ext cx="8235442" cy="2547366"/>
            </a:xfrm>
            <a:custGeom>
              <a:avLst/>
              <a:gdLst/>
              <a:ahLst/>
              <a:cxnLst/>
              <a:rect l="l" t="t" r="r" b="b"/>
              <a:pathLst>
                <a:path w="8235442" h="2547366">
                  <a:moveTo>
                    <a:pt x="0" y="145288"/>
                  </a:moveTo>
                  <a:cubicBezTo>
                    <a:pt x="0" y="65024"/>
                    <a:pt x="65278" y="0"/>
                    <a:pt x="145796" y="0"/>
                  </a:cubicBezTo>
                  <a:lnTo>
                    <a:pt x="8089646" y="0"/>
                  </a:lnTo>
                  <a:cubicBezTo>
                    <a:pt x="8170164" y="0"/>
                    <a:pt x="8235442" y="65024"/>
                    <a:pt x="8235442" y="145288"/>
                  </a:cubicBezTo>
                  <a:lnTo>
                    <a:pt x="8235442" y="2401951"/>
                  </a:lnTo>
                  <a:cubicBezTo>
                    <a:pt x="8235442" y="2482215"/>
                    <a:pt x="8170164" y="2547239"/>
                    <a:pt x="8089646" y="2547239"/>
                  </a:cubicBezTo>
                  <a:lnTo>
                    <a:pt x="145796" y="2547239"/>
                  </a:lnTo>
                  <a:cubicBezTo>
                    <a:pt x="65278" y="2547366"/>
                    <a:pt x="0" y="2482215"/>
                    <a:pt x="0" y="2401951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8248142" cy="2560066"/>
            </a:xfrm>
            <a:custGeom>
              <a:avLst/>
              <a:gdLst/>
              <a:ahLst/>
              <a:cxnLst/>
              <a:rect l="l" t="t" r="r" b="b"/>
              <a:pathLst>
                <a:path w="8248142" h="2560066">
                  <a:moveTo>
                    <a:pt x="0" y="151638"/>
                  </a:moveTo>
                  <a:cubicBezTo>
                    <a:pt x="0" y="67945"/>
                    <a:pt x="68199" y="0"/>
                    <a:pt x="152146" y="0"/>
                  </a:cubicBezTo>
                  <a:lnTo>
                    <a:pt x="8095996" y="0"/>
                  </a:lnTo>
                  <a:lnTo>
                    <a:pt x="8095996" y="6350"/>
                  </a:lnTo>
                  <a:lnTo>
                    <a:pt x="8095996" y="0"/>
                  </a:lnTo>
                  <a:cubicBezTo>
                    <a:pt x="8180070" y="0"/>
                    <a:pt x="8248142" y="67945"/>
                    <a:pt x="8248142" y="151638"/>
                  </a:cubicBezTo>
                  <a:lnTo>
                    <a:pt x="8241792" y="151638"/>
                  </a:lnTo>
                  <a:lnTo>
                    <a:pt x="8248142" y="151638"/>
                  </a:lnTo>
                  <a:lnTo>
                    <a:pt x="8248142" y="2408301"/>
                  </a:lnTo>
                  <a:lnTo>
                    <a:pt x="8241792" y="2408301"/>
                  </a:lnTo>
                  <a:lnTo>
                    <a:pt x="8248142" y="2408301"/>
                  </a:lnTo>
                  <a:cubicBezTo>
                    <a:pt x="8248142" y="2492121"/>
                    <a:pt x="8179943" y="2559939"/>
                    <a:pt x="8095996" y="2559939"/>
                  </a:cubicBezTo>
                  <a:lnTo>
                    <a:pt x="8095996" y="2553589"/>
                  </a:lnTo>
                  <a:lnTo>
                    <a:pt x="8095996" y="2559939"/>
                  </a:lnTo>
                  <a:lnTo>
                    <a:pt x="152146" y="2559939"/>
                  </a:lnTo>
                  <a:lnTo>
                    <a:pt x="152146" y="2553589"/>
                  </a:lnTo>
                  <a:lnTo>
                    <a:pt x="152146" y="2559939"/>
                  </a:lnTo>
                  <a:cubicBezTo>
                    <a:pt x="68199" y="2560066"/>
                    <a:pt x="0" y="2492121"/>
                    <a:pt x="0" y="2408301"/>
                  </a:cubicBezTo>
                  <a:lnTo>
                    <a:pt x="0" y="151638"/>
                  </a:lnTo>
                  <a:lnTo>
                    <a:pt x="6350" y="151638"/>
                  </a:lnTo>
                  <a:lnTo>
                    <a:pt x="0" y="151638"/>
                  </a:lnTo>
                  <a:moveTo>
                    <a:pt x="12700" y="151638"/>
                  </a:moveTo>
                  <a:lnTo>
                    <a:pt x="12700" y="2408301"/>
                  </a:lnTo>
                  <a:lnTo>
                    <a:pt x="6350" y="2408301"/>
                  </a:lnTo>
                  <a:lnTo>
                    <a:pt x="12700" y="2408301"/>
                  </a:lnTo>
                  <a:cubicBezTo>
                    <a:pt x="12700" y="2485009"/>
                    <a:pt x="75184" y="2547239"/>
                    <a:pt x="152146" y="2547239"/>
                  </a:cubicBezTo>
                  <a:lnTo>
                    <a:pt x="8095996" y="2547239"/>
                  </a:lnTo>
                  <a:cubicBezTo>
                    <a:pt x="8173085" y="2547239"/>
                    <a:pt x="8235442" y="2485009"/>
                    <a:pt x="8235442" y="2408301"/>
                  </a:cubicBezTo>
                  <a:lnTo>
                    <a:pt x="8235442" y="151638"/>
                  </a:lnTo>
                  <a:cubicBezTo>
                    <a:pt x="8235569" y="74930"/>
                    <a:pt x="8173085" y="12700"/>
                    <a:pt x="8095996" y="12700"/>
                  </a:cubicBezTo>
                  <a:lnTo>
                    <a:pt x="152146" y="12700"/>
                  </a:lnTo>
                  <a:lnTo>
                    <a:pt x="152146" y="6350"/>
                  </a:lnTo>
                  <a:lnTo>
                    <a:pt x="152146" y="12700"/>
                  </a:lnTo>
                  <a:cubicBezTo>
                    <a:pt x="75184" y="12700"/>
                    <a:pt x="12700" y="74930"/>
                    <a:pt x="12700" y="151638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177230" y="6058495"/>
            <a:ext cx="182910" cy="614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2"/>
              </a:lnSpc>
            </a:pPr>
            <a:r>
              <a:rPr lang="en-US" sz="2499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344370" y="5708005"/>
            <a:ext cx="3244155" cy="415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499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Participantes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344370" y="6193036"/>
            <a:ext cx="9775924" cy="916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Se seleccionará una muestra representativa de participantes, como estudiantes, profesores o diseñadores de videojuegos.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7214592" y="7356722"/>
            <a:ext cx="10035480" cy="14288"/>
            <a:chOff x="0" y="0"/>
            <a:chExt cx="13380640" cy="1905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3380593" cy="19050"/>
            </a:xfrm>
            <a:custGeom>
              <a:avLst/>
              <a:gdLst/>
              <a:ahLst/>
              <a:cxnLst/>
              <a:rect l="l" t="t" r="r" b="b"/>
              <a:pathLst>
                <a:path w="13380593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371068" y="0"/>
                  </a:lnTo>
                  <a:cubicBezTo>
                    <a:pt x="13376275" y="0"/>
                    <a:pt x="13380593" y="4318"/>
                    <a:pt x="13380593" y="9525"/>
                  </a:cubicBezTo>
                  <a:cubicBezTo>
                    <a:pt x="13380593" y="14732"/>
                    <a:pt x="13376275" y="19050"/>
                    <a:pt x="13371068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903535" y="7493496"/>
            <a:ext cx="8245228" cy="1920031"/>
            <a:chOff x="0" y="0"/>
            <a:chExt cx="10993637" cy="2560042"/>
          </a:xfrm>
        </p:grpSpPr>
        <p:sp>
          <p:nvSpPr>
            <p:cNvPr id="29" name="Freeform 29"/>
            <p:cNvSpPr/>
            <p:nvPr/>
          </p:nvSpPr>
          <p:spPr>
            <a:xfrm>
              <a:off x="6350" y="6350"/>
              <a:ext cx="10980928" cy="2547366"/>
            </a:xfrm>
            <a:custGeom>
              <a:avLst/>
              <a:gdLst/>
              <a:ahLst/>
              <a:cxnLst/>
              <a:rect l="l" t="t" r="r" b="b"/>
              <a:pathLst>
                <a:path w="10980928" h="2547366">
                  <a:moveTo>
                    <a:pt x="0" y="145288"/>
                  </a:moveTo>
                  <a:cubicBezTo>
                    <a:pt x="0" y="65024"/>
                    <a:pt x="65278" y="0"/>
                    <a:pt x="145923" y="0"/>
                  </a:cubicBezTo>
                  <a:lnTo>
                    <a:pt x="10835005" y="0"/>
                  </a:lnTo>
                  <a:cubicBezTo>
                    <a:pt x="10915650" y="0"/>
                    <a:pt x="10980928" y="65024"/>
                    <a:pt x="10980928" y="145288"/>
                  </a:cubicBezTo>
                  <a:lnTo>
                    <a:pt x="10980928" y="2401951"/>
                  </a:lnTo>
                  <a:cubicBezTo>
                    <a:pt x="10980928" y="2482215"/>
                    <a:pt x="10915650" y="2547239"/>
                    <a:pt x="10835005" y="2547239"/>
                  </a:cubicBezTo>
                  <a:lnTo>
                    <a:pt x="145923" y="2547239"/>
                  </a:lnTo>
                  <a:cubicBezTo>
                    <a:pt x="65278" y="2547366"/>
                    <a:pt x="0" y="2482215"/>
                    <a:pt x="0" y="2401951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10993628" cy="2560066"/>
            </a:xfrm>
            <a:custGeom>
              <a:avLst/>
              <a:gdLst/>
              <a:ahLst/>
              <a:cxnLst/>
              <a:rect l="l" t="t" r="r" b="b"/>
              <a:pathLst>
                <a:path w="10993628" h="2560066">
                  <a:moveTo>
                    <a:pt x="0" y="151638"/>
                  </a:moveTo>
                  <a:cubicBezTo>
                    <a:pt x="0" y="67945"/>
                    <a:pt x="68199" y="0"/>
                    <a:pt x="152273" y="0"/>
                  </a:cubicBezTo>
                  <a:lnTo>
                    <a:pt x="10841355" y="0"/>
                  </a:lnTo>
                  <a:lnTo>
                    <a:pt x="10841355" y="6350"/>
                  </a:lnTo>
                  <a:lnTo>
                    <a:pt x="10841355" y="0"/>
                  </a:lnTo>
                  <a:cubicBezTo>
                    <a:pt x="10925429" y="0"/>
                    <a:pt x="10993628" y="67945"/>
                    <a:pt x="10993628" y="151638"/>
                  </a:cubicBezTo>
                  <a:lnTo>
                    <a:pt x="10987278" y="151638"/>
                  </a:lnTo>
                  <a:lnTo>
                    <a:pt x="10993628" y="151638"/>
                  </a:lnTo>
                  <a:lnTo>
                    <a:pt x="10993628" y="2408301"/>
                  </a:lnTo>
                  <a:lnTo>
                    <a:pt x="10987278" y="2408301"/>
                  </a:lnTo>
                  <a:lnTo>
                    <a:pt x="10993628" y="2408301"/>
                  </a:lnTo>
                  <a:cubicBezTo>
                    <a:pt x="10993628" y="2492121"/>
                    <a:pt x="10925429" y="2559939"/>
                    <a:pt x="10841355" y="2559939"/>
                  </a:cubicBezTo>
                  <a:lnTo>
                    <a:pt x="10841355" y="2553589"/>
                  </a:lnTo>
                  <a:lnTo>
                    <a:pt x="10841355" y="2559939"/>
                  </a:lnTo>
                  <a:lnTo>
                    <a:pt x="152273" y="2559939"/>
                  </a:lnTo>
                  <a:lnTo>
                    <a:pt x="152273" y="2553589"/>
                  </a:lnTo>
                  <a:lnTo>
                    <a:pt x="152273" y="2559939"/>
                  </a:lnTo>
                  <a:cubicBezTo>
                    <a:pt x="68199" y="2560066"/>
                    <a:pt x="0" y="2492121"/>
                    <a:pt x="0" y="2408301"/>
                  </a:cubicBezTo>
                  <a:lnTo>
                    <a:pt x="0" y="151638"/>
                  </a:lnTo>
                  <a:lnTo>
                    <a:pt x="6350" y="151638"/>
                  </a:lnTo>
                  <a:lnTo>
                    <a:pt x="0" y="151638"/>
                  </a:lnTo>
                  <a:moveTo>
                    <a:pt x="12700" y="151638"/>
                  </a:moveTo>
                  <a:lnTo>
                    <a:pt x="12700" y="2408301"/>
                  </a:lnTo>
                  <a:lnTo>
                    <a:pt x="6350" y="2408301"/>
                  </a:lnTo>
                  <a:lnTo>
                    <a:pt x="12700" y="2408301"/>
                  </a:lnTo>
                  <a:cubicBezTo>
                    <a:pt x="12700" y="2485009"/>
                    <a:pt x="75184" y="2547239"/>
                    <a:pt x="152273" y="2547239"/>
                  </a:cubicBezTo>
                  <a:lnTo>
                    <a:pt x="10841355" y="2547239"/>
                  </a:lnTo>
                  <a:cubicBezTo>
                    <a:pt x="10918444" y="2547239"/>
                    <a:pt x="10980928" y="2485009"/>
                    <a:pt x="10980928" y="2408301"/>
                  </a:cubicBezTo>
                  <a:lnTo>
                    <a:pt x="10980928" y="151638"/>
                  </a:lnTo>
                  <a:cubicBezTo>
                    <a:pt x="10980928" y="74930"/>
                    <a:pt x="10918444" y="12700"/>
                    <a:pt x="10841355" y="12700"/>
                  </a:cubicBezTo>
                  <a:lnTo>
                    <a:pt x="152273" y="12700"/>
                  </a:lnTo>
                  <a:lnTo>
                    <a:pt x="152273" y="6350"/>
                  </a:lnTo>
                  <a:lnTo>
                    <a:pt x="152273" y="12700"/>
                  </a:lnTo>
                  <a:cubicBezTo>
                    <a:pt x="75184" y="12700"/>
                    <a:pt x="12700" y="74930"/>
                    <a:pt x="12700" y="151638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1177230" y="8098631"/>
            <a:ext cx="214461" cy="614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2"/>
              </a:lnSpc>
            </a:pPr>
            <a:r>
              <a:rPr lang="en-US" sz="2499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403408" y="7748141"/>
            <a:ext cx="3244155" cy="415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499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Instrumentos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403408" y="8233172"/>
            <a:ext cx="7716887" cy="916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Se utilizarán instrumentos de recolección de datos como cuestionarios, entrevistas, observaciones, o análisis de registros.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0" y="0"/>
            <a:ext cx="18288000" cy="3544044"/>
          </a:xfrm>
          <a:custGeom>
            <a:avLst/>
            <a:gdLst/>
            <a:ahLst/>
            <a:cxnLst/>
            <a:rect l="l" t="t" r="r" b="b"/>
            <a:pathLst>
              <a:path w="18288000" h="3544044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" r="-1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92238" y="4519166"/>
            <a:ext cx="9689604" cy="92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Desarrollo del Micromundo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2238" y="6143476"/>
            <a:ext cx="5150941" cy="802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sz="7312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95611" y="7280821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Diseño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7827169"/>
            <a:ext cx="5150941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Se utilizarán herramientas de desarrollo de juegos como Unity o Unreal Engine.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68380" y="6143476"/>
            <a:ext cx="5151090" cy="802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sz="7312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71904" y="7280821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Características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68380" y="7827169"/>
            <a:ext cx="5151090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Se definirá el contenido educativo, la jugabilidad, la interfaz de usuario y la estética.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144672" y="6143476"/>
            <a:ext cx="5150941" cy="802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sz="7312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48048" y="7280821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Evaluación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144672" y="7827169"/>
            <a:ext cx="5150941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Se analizará el impacto del micromundo en el aprendizaje, la motivación y el engagement de los usuarios.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610</Words>
  <Application>Microsoft Office PowerPoint</Application>
  <PresentationFormat>Personalizado</PresentationFormat>
  <Paragraphs>117</Paragraphs>
  <Slides>11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Heebo Light</vt:lpstr>
      <vt:lpstr>Montserrat</vt:lpstr>
      <vt:lpstr>Arial</vt:lpstr>
      <vt:lpstr>Arial Black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Creacion-de-Micromundos-Un-Perfil-de-Tesis.pptx</dc:title>
  <dc:creator>LENOVO</dc:creator>
  <cp:lastModifiedBy>LENOVO</cp:lastModifiedBy>
  <cp:revision>2</cp:revision>
  <dcterms:created xsi:type="dcterms:W3CDTF">2006-08-16T00:00:00Z</dcterms:created>
  <dcterms:modified xsi:type="dcterms:W3CDTF">2024-12-18T02:54:18Z</dcterms:modified>
  <dc:identifier>DAGZGpI9edc</dc:identifier>
</cp:coreProperties>
</file>